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64" r:id="rId3"/>
    <p:sldId id="257" r:id="rId4"/>
    <p:sldId id="258" r:id="rId5"/>
    <p:sldId id="259" r:id="rId6"/>
    <p:sldId id="260" r:id="rId7"/>
    <p:sldId id="261" r:id="rId8"/>
    <p:sldId id="262" r:id="rId9"/>
    <p:sldId id="263" r:id="rId10"/>
    <p:sldId id="266" r:id="rId11"/>
    <p:sldId id="268" r:id="rId12"/>
    <p:sldId id="267" r:id="rId13"/>
    <p:sldId id="269" r:id="rId14"/>
    <p:sldId id="270" r:id="rId15"/>
    <p:sldId id="272" r:id="rId16"/>
    <p:sldId id="271" r:id="rId1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40" d="100"/>
          <a:sy n="40" d="100"/>
        </p:scale>
        <p:origin x="-1116"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1">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2"/>
          <a:stretch>
            <a:fillRect/>
          </a:stretch>
        </p:blipFill>
        <p:spPr>
          <a:xfrm>
            <a:off x="272374" y="233464"/>
            <a:ext cx="1715094" cy="17902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p:nvPr/>
        </p:nvSpPr>
        <p:spPr>
          <a:xfrm>
            <a:off x="16289078" y="0"/>
            <a:ext cx="1998921"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3976577" y="3086100"/>
            <a:ext cx="9229060" cy="23390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pic>
        <p:nvPicPr>
          <p:cNvPr id="1026" name="Picture 2"/>
          <p:cNvPicPr>
            <a:picLocks noChangeAspect="1" noChangeArrowheads="1"/>
          </p:cNvPicPr>
          <p:nvPr/>
        </p:nvPicPr>
        <p:blipFill>
          <a:blip r:embed="rId4"/>
          <a:srcRect/>
          <a:stretch>
            <a:fillRect/>
          </a:stretch>
        </p:blipFill>
        <p:spPr bwMode="auto">
          <a:xfrm>
            <a:off x="-360948" y="1612231"/>
            <a:ext cx="18648947" cy="8674769"/>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450" y="697832"/>
            <a:ext cx="15809076" cy="5221705"/>
          </a:xfrm>
        </p:spPr>
        <p:txBody>
          <a:bodyPr>
            <a:normAutofit fontScale="90000"/>
          </a:bodyPr>
          <a:lstStyle/>
          <a:p>
            <a:pPr marL="742950" indent="-742950" algn="ctr"/>
            <a:r>
              <a:rPr lang="en-IN" dirty="0" smtClean="0">
                <a:solidFill>
                  <a:srgbClr val="C00000"/>
                </a:solidFill>
              </a:rPr>
              <a:t>PREVENTION OF DROUGHT</a:t>
            </a:r>
            <a:r>
              <a:rPr lang="en-IN" b="0" dirty="0" smtClean="0"/>
              <a:t/>
            </a:r>
            <a:br>
              <a:rPr lang="en-IN" b="0" dirty="0" smtClean="0"/>
            </a:br>
            <a:r>
              <a:rPr lang="en-IN" b="0" dirty="0" smtClean="0"/>
              <a:t/>
            </a:r>
            <a:br>
              <a:rPr lang="en-IN" b="0" dirty="0" smtClean="0"/>
            </a:br>
            <a:r>
              <a:rPr lang="en-IN" b="0" dirty="0" smtClean="0"/>
              <a:t/>
            </a:r>
            <a:br>
              <a:rPr lang="en-IN" b="0" dirty="0" smtClean="0"/>
            </a:br>
            <a:r>
              <a:rPr lang="en-IN" b="0" dirty="0" smtClean="0"/>
              <a:t/>
            </a:r>
            <a:br>
              <a:rPr lang="en-IN" b="0" dirty="0" smtClean="0"/>
            </a:br>
            <a:r>
              <a:rPr lang="en-IN" b="0" dirty="0" smtClean="0"/>
              <a:t/>
            </a:r>
            <a:br>
              <a:rPr lang="en-IN" b="0"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
        <p:nvSpPr>
          <p:cNvPr id="10" name="TextBox 9"/>
          <p:cNvSpPr txBox="1"/>
          <p:nvPr/>
        </p:nvSpPr>
        <p:spPr>
          <a:xfrm>
            <a:off x="1515980" y="1780675"/>
            <a:ext cx="16314821" cy="8710077"/>
          </a:xfrm>
          <a:prstGeom prst="rect">
            <a:avLst/>
          </a:prstGeom>
          <a:noFill/>
        </p:spPr>
        <p:txBody>
          <a:bodyPr wrap="square" rtlCol="0">
            <a:spAutoFit/>
          </a:bodyPr>
          <a:lstStyle/>
          <a:p>
            <a:pPr>
              <a:buFont typeface="Arial" pitchFamily="34" charset="0"/>
              <a:buChar char="•"/>
            </a:pPr>
            <a:r>
              <a:rPr lang="en-IN" sz="4000" dirty="0" smtClean="0"/>
              <a:t>The first step that we can take to mitigate drought is to understand drought and our environment. </a:t>
            </a:r>
            <a:br>
              <a:rPr lang="en-IN" sz="4000" dirty="0" smtClean="0"/>
            </a:br>
            <a:r>
              <a:rPr lang="en-IN" sz="4000" dirty="0" smtClean="0"/>
              <a:t>  It is very important to know where your water comes from to understand how drought might put your water supply at risk </a:t>
            </a:r>
            <a:br>
              <a:rPr lang="en-IN" sz="4000" dirty="0" smtClean="0"/>
            </a:br>
            <a:r>
              <a:rPr lang="en-IN" sz="4000" dirty="0" smtClean="0"/>
              <a:t> We can lose a lot of water doing simple everyday tasks. Did you know that turning off the water while you brush your teeth can save more than 100 gallons of water a month? If you have a leaky faucet, the drips can add up to 300 gallons of wasted water a month. </a:t>
            </a:r>
            <a:br>
              <a:rPr lang="en-IN" sz="4000" dirty="0" smtClean="0"/>
            </a:br>
            <a:r>
              <a:rPr lang="en-IN" sz="4000" dirty="0" smtClean="0"/>
              <a:t> Farmers and businesses are also using new inventions to help them reduce the amount of water they use to grow crops or manufacture things.  </a:t>
            </a:r>
            <a:br>
              <a:rPr lang="en-IN" sz="4000" dirty="0" smtClean="0"/>
            </a:br>
            <a:r>
              <a:rPr lang="en-IN" sz="4000" dirty="0" smtClean="0"/>
              <a:t> Businesses, cities, and people are finding new ways to save water by reusing it. </a:t>
            </a:r>
            <a:br>
              <a:rPr lang="en-IN" sz="4000" dirty="0" smtClean="0"/>
            </a:br>
            <a:endParaRPr lang="en-IN"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366" y="2671011"/>
            <a:ext cx="15640634" cy="7615989"/>
          </a:xfrm>
        </p:spPr>
        <p:txBody>
          <a:bodyPr>
            <a:normAutofit fontScale="90000"/>
          </a:bodyPr>
          <a:lstStyle/>
          <a:p>
            <a:pPr>
              <a:buFont typeface="Wingdings" pitchFamily="2" charset="2"/>
              <a:buChar char="v"/>
            </a:pPr>
            <a:r>
              <a:rPr lang="en-IN" b="0" dirty="0" smtClean="0"/>
              <a:t>Check yourself and others for injuries.</a:t>
            </a:r>
            <a:br>
              <a:rPr lang="en-IN" b="0" dirty="0" smtClean="0"/>
            </a:br>
            <a:r>
              <a:rPr lang="en-IN" b="0" dirty="0" smtClean="0"/>
              <a:t/>
            </a:r>
            <a:br>
              <a:rPr lang="en-IN" b="0" dirty="0" smtClean="0"/>
            </a:br>
            <a:r>
              <a:rPr lang="en-IN" b="0" dirty="0" smtClean="0"/>
              <a:t>Check water, gas, and electric lines for damage. </a:t>
            </a:r>
            <a:br>
              <a:rPr lang="en-IN" b="0" dirty="0" smtClean="0"/>
            </a:br>
            <a:r>
              <a:rPr lang="en-IN" b="0" dirty="0" smtClean="0"/>
              <a:t/>
            </a:r>
            <a:br>
              <a:rPr lang="en-IN" b="0" dirty="0" smtClean="0"/>
            </a:br>
            <a:r>
              <a:rPr lang="en-IN" b="0" dirty="0" smtClean="0"/>
              <a:t>Turn on the radio. </a:t>
            </a:r>
            <a:br>
              <a:rPr lang="en-IN" b="0" dirty="0" smtClean="0"/>
            </a:br>
            <a:r>
              <a:rPr lang="en-IN" b="0" dirty="0" smtClean="0"/>
              <a:t/>
            </a:r>
            <a:br>
              <a:rPr lang="en-IN" b="0" dirty="0" smtClean="0"/>
            </a:br>
            <a:r>
              <a:rPr lang="en-IN" b="0" dirty="0" smtClean="0"/>
              <a:t>Stay out of damaged buildings.</a:t>
            </a:r>
            <a:br>
              <a:rPr lang="en-IN" b="0" dirty="0" smtClean="0"/>
            </a:br>
            <a:r>
              <a:rPr lang="en-IN" b="0" dirty="0" smtClean="0"/>
              <a:t/>
            </a:r>
            <a:br>
              <a:rPr lang="en-IN" b="0" dirty="0" smtClean="0"/>
            </a:br>
            <a:r>
              <a:rPr lang="en-IN" b="0" dirty="0" smtClean="0"/>
              <a:t>Be careful around broken glass and debris. </a:t>
            </a:r>
            <a:br>
              <a:rPr lang="en-IN" b="0" dirty="0" smtClean="0"/>
            </a:br>
            <a:r>
              <a:rPr lang="en-IN" b="0" dirty="0" smtClean="0"/>
              <a:t/>
            </a:r>
            <a:br>
              <a:rPr lang="en-IN" b="0" dirty="0" smtClean="0"/>
            </a:br>
            <a:r>
              <a:rPr lang="en-IN" b="0" dirty="0" smtClean="0"/>
              <a:t>Be careful of chimneys (they may fall on you).</a:t>
            </a:r>
            <a:br>
              <a:rPr lang="en-IN" b="0" dirty="0" smtClean="0"/>
            </a:br>
            <a:r>
              <a:rPr lang="en-IN" b="0" dirty="0" smtClean="0"/>
              <a:t>Stay away from beaches. </a:t>
            </a:r>
            <a:br>
              <a:rPr lang="en-IN" b="0" dirty="0" smtClean="0"/>
            </a:br>
            <a:r>
              <a:rPr lang="en-IN" b="0" dirty="0" smtClean="0"/>
              <a:t>Stay away from damaged areas.</a:t>
            </a:r>
            <a:br>
              <a:rPr lang="en-IN" b="0" dirty="0" smtClean="0"/>
            </a:br>
            <a:r>
              <a:rPr lang="en-IN" dirty="0" smtClean="0"/>
              <a:t/>
            </a:r>
            <a:br>
              <a:rPr lang="en-IN" dirty="0" smtClean="0"/>
            </a:br>
            <a:endParaRPr lang="en-IN" dirty="0"/>
          </a:p>
        </p:txBody>
      </p:sp>
      <p:sp>
        <p:nvSpPr>
          <p:cNvPr id="3" name="Text Placeholder 2"/>
          <p:cNvSpPr>
            <a:spLocks noGrp="1"/>
          </p:cNvSpPr>
          <p:nvPr>
            <p:ph type="body" idx="1"/>
          </p:nvPr>
        </p:nvSpPr>
        <p:spPr>
          <a:xfrm>
            <a:off x="4355432" y="673770"/>
            <a:ext cx="9938083" cy="842210"/>
          </a:xfrm>
        </p:spPr>
        <p:txBody>
          <a:bodyPr>
            <a:normAutofit/>
          </a:bodyPr>
          <a:lstStyle/>
          <a:p>
            <a:pPr algn="ctr"/>
            <a:r>
              <a:rPr lang="en-IN" sz="3600" b="1" dirty="0" smtClean="0">
                <a:solidFill>
                  <a:srgbClr val="FF0000"/>
                </a:solidFill>
              </a:rPr>
              <a:t>PREVENTION OF EARTHQUAKE</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281" y="2767263"/>
            <a:ext cx="15448129" cy="6809873"/>
          </a:xfrm>
        </p:spPr>
        <p:txBody>
          <a:bodyPr>
            <a:normAutofit/>
          </a:bodyPr>
          <a:lstStyle/>
          <a:p>
            <a:r>
              <a:rPr lang="en-IN" dirty="0" smtClean="0"/>
              <a:t>.</a:t>
            </a:r>
            <a:endParaRPr lang="en-IN" dirty="0"/>
          </a:p>
        </p:txBody>
      </p:sp>
      <p:sp>
        <p:nvSpPr>
          <p:cNvPr id="3" name="Text Placeholder 2"/>
          <p:cNvSpPr>
            <a:spLocks noGrp="1"/>
          </p:cNvSpPr>
          <p:nvPr>
            <p:ph type="body" idx="1"/>
          </p:nvPr>
        </p:nvSpPr>
        <p:spPr>
          <a:xfrm>
            <a:off x="3537283" y="697832"/>
            <a:ext cx="11622505" cy="1299410"/>
          </a:xfrm>
        </p:spPr>
        <p:txBody>
          <a:bodyPr>
            <a:normAutofit/>
          </a:bodyPr>
          <a:lstStyle/>
          <a:p>
            <a:pPr algn="ctr"/>
            <a:r>
              <a:rPr lang="en-IN" sz="3600" b="1" dirty="0" smtClean="0">
                <a:solidFill>
                  <a:srgbClr val="FF0000"/>
                </a:solidFill>
              </a:rPr>
              <a:t>PRECAUTION OF EARTHQUAKE</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
        <p:nvSpPr>
          <p:cNvPr id="5" name="TextBox 4"/>
          <p:cNvSpPr txBox="1"/>
          <p:nvPr/>
        </p:nvSpPr>
        <p:spPr>
          <a:xfrm>
            <a:off x="2093495" y="3561347"/>
            <a:ext cx="14774779" cy="2246769"/>
          </a:xfrm>
          <a:prstGeom prst="rect">
            <a:avLst/>
          </a:prstGeom>
          <a:noFill/>
        </p:spPr>
        <p:txBody>
          <a:bodyPr wrap="square" rtlCol="0">
            <a:spAutoFit/>
          </a:bodyPr>
          <a:lstStyle/>
          <a:p>
            <a:r>
              <a:rPr lang="en-IN" sz="2800" dirty="0" smtClean="0"/>
              <a:t>Protect yourself.</a:t>
            </a:r>
          </a:p>
          <a:p>
            <a:r>
              <a:rPr lang="en-IN" sz="2800" dirty="0" smtClean="0"/>
              <a:t/>
            </a:r>
            <a:br>
              <a:rPr lang="en-IN" sz="2800" dirty="0" smtClean="0"/>
            </a:br>
            <a:r>
              <a:rPr lang="en-IN" sz="2800" dirty="0" smtClean="0"/>
              <a:t>Stay away from furniture that could topple over, and hide under a desk or table</a:t>
            </a:r>
          </a:p>
          <a:p>
            <a:r>
              <a:rPr lang="en-IN" sz="2800" dirty="0" smtClean="0"/>
              <a:t>.</a:t>
            </a:r>
          </a:p>
          <a:p>
            <a:r>
              <a:rPr lang="en-IN" sz="2800" dirty="0" smtClean="0"/>
              <a:t> Do not panic and run outside.</a:t>
            </a:r>
            <a:endParaRPr lang="en-IN" sz="2800" dirty="0"/>
          </a:p>
        </p:txBody>
      </p:sp>
      <p:pic>
        <p:nvPicPr>
          <p:cNvPr id="6146" name="Picture 2"/>
          <p:cNvPicPr>
            <a:picLocks noChangeAspect="1" noChangeArrowheads="1"/>
          </p:cNvPicPr>
          <p:nvPr/>
        </p:nvPicPr>
        <p:blipFill>
          <a:blip r:embed="rId2"/>
          <a:srcRect/>
          <a:stretch>
            <a:fillRect/>
          </a:stretch>
        </p:blipFill>
        <p:spPr bwMode="auto">
          <a:xfrm>
            <a:off x="12103768" y="5148512"/>
            <a:ext cx="4860757" cy="308108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483" y="433138"/>
            <a:ext cx="9793705" cy="1251283"/>
          </a:xfrm>
        </p:spPr>
        <p:txBody>
          <a:bodyPr>
            <a:normAutofit/>
          </a:bodyPr>
          <a:lstStyle/>
          <a:p>
            <a:pPr algn="ctr"/>
            <a:r>
              <a:rPr lang="en-IN" dirty="0" smtClean="0"/>
              <a:t>PREVENTION OF CYCLONES</a:t>
            </a:r>
            <a:endParaRPr lang="en-IN" dirty="0"/>
          </a:p>
        </p:txBody>
      </p:sp>
      <p:sp>
        <p:nvSpPr>
          <p:cNvPr id="3" name="Text Placeholder 2"/>
          <p:cNvSpPr>
            <a:spLocks noGrp="1"/>
          </p:cNvSpPr>
          <p:nvPr>
            <p:ph type="body" idx="1"/>
          </p:nvPr>
        </p:nvSpPr>
        <p:spPr>
          <a:xfrm>
            <a:off x="4764505" y="433138"/>
            <a:ext cx="9504948" cy="1419726"/>
          </a:xfrm>
        </p:spPr>
        <p:txBody>
          <a:bodyPr>
            <a:normAutofit/>
          </a:bodyPr>
          <a:lstStyle/>
          <a:p>
            <a:pPr algn="ctr"/>
            <a:r>
              <a:rPr lang="en-IN" sz="3600" b="1" dirty="0" smtClean="0">
                <a:solidFill>
                  <a:srgbClr val="FF0000"/>
                </a:solidFill>
              </a:rPr>
              <a:t>.</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sp>
        <p:nvSpPr>
          <p:cNvPr id="5" name="Rectangle 4"/>
          <p:cNvSpPr/>
          <p:nvPr/>
        </p:nvSpPr>
        <p:spPr>
          <a:xfrm>
            <a:off x="2646948" y="3007893"/>
            <a:ext cx="13018168" cy="6740307"/>
          </a:xfrm>
          <a:prstGeom prst="rect">
            <a:avLst/>
          </a:prstGeom>
        </p:spPr>
        <p:txBody>
          <a:bodyPr wrap="square">
            <a:spAutoFit/>
          </a:bodyPr>
          <a:lstStyle/>
          <a:p>
            <a:r>
              <a:rPr lang="en-IN" sz="3600" dirty="0" smtClean="0"/>
              <a:t>Turn off all electricity, gas and </a:t>
            </a:r>
            <a:r>
              <a:rPr lang="en-IN" sz="3600" b="1" dirty="0" smtClean="0"/>
              <a:t>water</a:t>
            </a:r>
            <a:r>
              <a:rPr lang="en-IN" sz="3600" dirty="0" smtClean="0"/>
              <a:t>.</a:t>
            </a:r>
          </a:p>
          <a:p>
            <a:endParaRPr lang="en-IN" sz="3600" dirty="0" smtClean="0"/>
          </a:p>
          <a:p>
            <a:r>
              <a:rPr lang="en-IN" sz="3600" dirty="0" smtClean="0"/>
              <a:t>Unplug all electrical appliances.</a:t>
            </a:r>
          </a:p>
          <a:p>
            <a:endParaRPr lang="en-IN" sz="3600" dirty="0" smtClean="0"/>
          </a:p>
          <a:p>
            <a:r>
              <a:rPr lang="en-IN" sz="3600" dirty="0" smtClean="0"/>
              <a:t>Keep your emergency kit close at hand.</a:t>
            </a:r>
          </a:p>
          <a:p>
            <a:endParaRPr lang="en-IN" sz="3600" dirty="0" smtClean="0"/>
          </a:p>
          <a:p>
            <a:r>
              <a:rPr lang="en-IN" sz="3600" dirty="0" smtClean="0"/>
              <a:t>If the building starts to collapse, protect yourself with mattresses, rugs.</a:t>
            </a:r>
          </a:p>
          <a:p>
            <a:endParaRPr lang="en-IN" sz="3600" dirty="0" smtClean="0"/>
          </a:p>
          <a:p>
            <a:r>
              <a:rPr lang="en-IN" sz="3600" dirty="0" smtClean="0"/>
              <a:t>Stay tuned to the radio for updates.</a:t>
            </a:r>
          </a:p>
          <a:p>
            <a:endParaRPr lang="en-IN" sz="3600" dirty="0" smtClean="0"/>
          </a:p>
          <a:p>
            <a:r>
              <a:rPr lang="en-IN" sz="3600" dirty="0" smtClean="0"/>
              <a:t>Stay inside until told it is safe to go outside</a:t>
            </a:r>
            <a:r>
              <a:rPr lang="en-IN" dirty="0" smtClean="0"/>
              <a:t>.</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2671011"/>
            <a:ext cx="16290757" cy="6593305"/>
          </a:xfrm>
        </p:spPr>
        <p:txBody>
          <a:bodyPr>
            <a:normAutofit/>
          </a:bodyPr>
          <a:lstStyle/>
          <a:p>
            <a:r>
              <a:rPr lang="en-IN" dirty="0" smtClean="0"/>
              <a:t/>
            </a:r>
            <a:br>
              <a:rPr lang="en-IN" dirty="0" smtClean="0"/>
            </a:br>
            <a:endParaRPr lang="en-IN" dirty="0"/>
          </a:p>
        </p:txBody>
      </p:sp>
      <p:sp>
        <p:nvSpPr>
          <p:cNvPr id="3" name="Text Placeholder 2"/>
          <p:cNvSpPr>
            <a:spLocks noGrp="1"/>
          </p:cNvSpPr>
          <p:nvPr>
            <p:ph type="body" idx="1"/>
          </p:nvPr>
        </p:nvSpPr>
        <p:spPr>
          <a:xfrm>
            <a:off x="3561347" y="385011"/>
            <a:ext cx="11766884" cy="1443789"/>
          </a:xfrm>
        </p:spPr>
        <p:txBody>
          <a:bodyPr>
            <a:normAutofit/>
          </a:bodyPr>
          <a:lstStyle/>
          <a:p>
            <a:pPr algn="ctr"/>
            <a:endParaRPr lang="en-IN" sz="40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sp>
        <p:nvSpPr>
          <p:cNvPr id="5" name="Rectangle 4"/>
          <p:cNvSpPr/>
          <p:nvPr/>
        </p:nvSpPr>
        <p:spPr>
          <a:xfrm>
            <a:off x="5582652" y="4090738"/>
            <a:ext cx="4625775" cy="1323439"/>
          </a:xfrm>
          <a:prstGeom prst="rect">
            <a:avLst/>
          </a:prstGeom>
        </p:spPr>
        <p:txBody>
          <a:bodyPr wrap="square">
            <a:spAutoFit/>
          </a:bodyPr>
          <a:lstStyle/>
          <a:p>
            <a:r>
              <a:rPr lang="en-IN" sz="4000" dirty="0" smtClean="0"/>
              <a:t>https://youtu.be/VNgPfjYtzyo</a:t>
            </a:r>
            <a:endParaRPr lang="en-IN"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725" y="433137"/>
            <a:ext cx="8325854" cy="2935706"/>
          </a:xfrm>
        </p:spPr>
        <p:txBody>
          <a:bodyPr>
            <a:normAutofit/>
          </a:bodyPr>
          <a:lstStyle/>
          <a:p>
            <a:r>
              <a:rPr lang="en-IN" dirty="0" smtClean="0"/>
              <a:t>Hurricanes</a:t>
            </a:r>
            <a:r>
              <a:rPr lang="en-IN" b="0" dirty="0" smtClean="0"/>
              <a:t> are dangerous and can cause major damage because of storm surge, wind damage, and flooding</a:t>
            </a:r>
            <a:r>
              <a:rPr lang="en-IN" b="0" dirty="0" smtClean="0"/>
              <a:t>..</a:t>
            </a:r>
            <a:endParaRPr lang="en-IN" dirty="0"/>
          </a:p>
        </p:txBody>
      </p:sp>
      <p:sp>
        <p:nvSpPr>
          <p:cNvPr id="3" name="Text Placeholder 2"/>
          <p:cNvSpPr>
            <a:spLocks noGrp="1"/>
          </p:cNvSpPr>
          <p:nvPr>
            <p:ph type="body" idx="1"/>
          </p:nvPr>
        </p:nvSpPr>
        <p:spPr/>
        <p:txBody>
          <a:bodyPr/>
          <a:lstStyle/>
          <a:p>
            <a:endParaRPr lang="en-IN"/>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pic>
        <p:nvPicPr>
          <p:cNvPr id="1026" name="Picture 2"/>
          <p:cNvPicPr>
            <a:picLocks noChangeAspect="1" noChangeArrowheads="1"/>
          </p:cNvPicPr>
          <p:nvPr/>
        </p:nvPicPr>
        <p:blipFill>
          <a:blip r:embed="rId2"/>
          <a:srcRect/>
          <a:stretch>
            <a:fillRect/>
          </a:stretch>
        </p:blipFill>
        <p:spPr bwMode="auto">
          <a:xfrm>
            <a:off x="9991474" y="373730"/>
            <a:ext cx="1558841" cy="194661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2648198" y="541420"/>
            <a:ext cx="2857500" cy="1600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478505" y="2805445"/>
            <a:ext cx="12939544" cy="712061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3537284"/>
            <a:ext cx="16145962" cy="2231691"/>
          </a:xfrm>
        </p:spPr>
        <p:txBody>
          <a:bodyPr>
            <a:normAutofit/>
          </a:bodyPr>
          <a:lstStyle/>
          <a:p>
            <a:endParaRPr lang="en-IN" dirty="0"/>
          </a:p>
        </p:txBody>
      </p:sp>
      <p:sp>
        <p:nvSpPr>
          <p:cNvPr id="3" name="Text Placeholder 2"/>
          <p:cNvSpPr>
            <a:spLocks noGrp="1"/>
          </p:cNvSpPr>
          <p:nvPr>
            <p:ph type="body" idx="1"/>
          </p:nvPr>
        </p:nvSpPr>
        <p:spPr>
          <a:xfrm>
            <a:off x="2863516" y="697833"/>
            <a:ext cx="12224084" cy="2622884"/>
          </a:xfrm>
        </p:spPr>
        <p:txBody>
          <a:bodyPr>
            <a:normAutofit/>
          </a:bodyPr>
          <a:lstStyle/>
          <a:p>
            <a:pPr algn="ct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a:p>
        </p:txBody>
      </p:sp>
      <p:pic>
        <p:nvPicPr>
          <p:cNvPr id="7170" name="Picture 2" descr="C:\Users\welcome1\Desktop\AMBI SNS\Grade 4\THANK  6.jpg"/>
          <p:cNvPicPr>
            <a:picLocks noChangeAspect="1" noChangeArrowheads="1"/>
          </p:cNvPicPr>
          <p:nvPr/>
        </p:nvPicPr>
        <p:blipFill>
          <a:blip r:embed="rId2"/>
          <a:srcRect/>
          <a:stretch>
            <a:fillRect/>
          </a:stretch>
        </p:blipFill>
        <p:spPr bwMode="auto">
          <a:xfrm>
            <a:off x="0" y="2093495"/>
            <a:ext cx="17902989" cy="819350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10800000" flipV="1">
            <a:off x="3271356" y="193740"/>
            <a:ext cx="11166538" cy="1033481"/>
          </a:xfrm>
        </p:spPr>
        <p:txBody>
          <a:bodyPr>
            <a:normAutofit/>
          </a:bodyPr>
          <a:lstStyle/>
          <a:p>
            <a:pPr algn="ctr"/>
            <a:r>
              <a:rPr lang="en-IN" sz="4400" b="1" smtClean="0">
                <a:solidFill>
                  <a:srgbClr val="FF0000"/>
                </a:solidFill>
              </a:rPr>
              <a:t>12.NATURAL </a:t>
            </a:r>
            <a:r>
              <a:rPr lang="en-IN" sz="4400" b="1" dirty="0" smtClean="0">
                <a:solidFill>
                  <a:srgbClr val="FF0000"/>
                </a:solidFill>
              </a:rPr>
              <a:t>DISASTERS</a:t>
            </a:r>
            <a:endParaRPr lang="en-IN" sz="4400" b="1" dirty="0">
              <a:solidFill>
                <a:srgbClr val="FF0000"/>
              </a:solidFill>
            </a:endParaRPr>
          </a:p>
        </p:txBody>
      </p:sp>
      <p:sp>
        <p:nvSpPr>
          <p:cNvPr id="2" name="Title 1"/>
          <p:cNvSpPr>
            <a:spLocks noGrp="1"/>
          </p:cNvSpPr>
          <p:nvPr>
            <p:ph type="title"/>
          </p:nvPr>
        </p:nvSpPr>
        <p:spPr>
          <a:xfrm>
            <a:off x="2189748" y="2286000"/>
            <a:ext cx="14269452" cy="8807116"/>
          </a:xfrm>
        </p:spPr>
        <p:txBody>
          <a:bodyPr>
            <a:normAutofit/>
          </a:bodyPr>
          <a:lstStyle/>
          <a:p>
            <a:pPr>
              <a:buFont typeface="Arial" pitchFamily="34" charset="0"/>
              <a:buChar char="•"/>
            </a:pPr>
            <a:r>
              <a:rPr lang="en-IN" dirty="0" smtClean="0"/>
              <a:t>CONTENTS:</a:t>
            </a:r>
            <a:br>
              <a:rPr lang="en-IN" dirty="0" smtClean="0"/>
            </a:br>
            <a:r>
              <a:rPr lang="en-IN" dirty="0" smtClean="0"/>
              <a:t/>
            </a:r>
            <a:br>
              <a:rPr lang="en-IN" dirty="0" smtClean="0"/>
            </a:br>
            <a:r>
              <a:rPr lang="en-IN" dirty="0" smtClean="0"/>
              <a:t>DISASTERS</a:t>
            </a:r>
            <a:br>
              <a:rPr lang="en-IN" dirty="0" smtClean="0"/>
            </a:br>
            <a:r>
              <a:rPr lang="en-IN" dirty="0" smtClean="0"/>
              <a:t>      TYPES OF DISASTERS</a:t>
            </a:r>
            <a:br>
              <a:rPr lang="en-IN" dirty="0" smtClean="0"/>
            </a:br>
            <a:r>
              <a:rPr lang="en-IN" dirty="0" smtClean="0"/>
              <a:t>                    1.NATURAL DISASTERS</a:t>
            </a:r>
            <a:br>
              <a:rPr lang="en-IN" dirty="0" smtClean="0"/>
            </a:br>
            <a:r>
              <a:rPr lang="en-IN" dirty="0" smtClean="0"/>
              <a:t>                        FLOODS</a:t>
            </a:r>
            <a:br>
              <a:rPr lang="en-IN" dirty="0" smtClean="0"/>
            </a:br>
            <a:r>
              <a:rPr lang="en-IN" dirty="0" smtClean="0"/>
              <a:t>                        DROUGHTS</a:t>
            </a:r>
            <a:br>
              <a:rPr lang="en-IN" dirty="0" smtClean="0"/>
            </a:br>
            <a:r>
              <a:rPr lang="en-IN" dirty="0" smtClean="0"/>
              <a:t>                        EARTHQUAKES</a:t>
            </a:r>
            <a:br>
              <a:rPr lang="en-IN" dirty="0" smtClean="0"/>
            </a:br>
            <a:r>
              <a:rPr lang="en-IN" dirty="0" smtClean="0"/>
              <a:t>                        CYCLONES</a:t>
            </a:r>
            <a:br>
              <a:rPr lang="en-IN" dirty="0" smtClean="0"/>
            </a:br>
            <a:r>
              <a:rPr lang="en-IN" dirty="0" smtClean="0"/>
              <a:t>                    2.MAN-MADE DISASTERS</a:t>
            </a:r>
            <a:br>
              <a:rPr lang="en-IN" dirty="0" smtClean="0"/>
            </a:br>
            <a:r>
              <a:rPr lang="en-IN" dirty="0" smtClean="0"/>
              <a:t>    PREVENTION AND SAFETY MEASURES</a:t>
            </a:r>
            <a:br>
              <a:rPr lang="en-IN" dirty="0" smtClean="0"/>
            </a:br>
            <a:r>
              <a:rPr lang="en-IN" dirty="0" smtClean="0"/>
              <a:t>                             </a:t>
            </a:r>
            <a:br>
              <a:rPr lang="en-IN" dirty="0" smtClean="0"/>
            </a:br>
            <a:r>
              <a:rPr lang="en-IN" dirty="0" smtClean="0"/>
              <a:t/>
            </a:r>
            <a:br>
              <a:rPr lang="en-IN" dirty="0" smtClean="0"/>
            </a:b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IN" smtClean="0"/>
              <a:t/>
            </a:r>
            <a:br>
              <a:rPr lang="en-IN" smtClean="0"/>
            </a:br>
            <a:r>
              <a:rPr lang="en-IN" smtClean="0"/>
              <a:t/>
            </a:r>
            <a:br>
              <a:rPr lang="en-IN" smtClean="0"/>
            </a:br>
            <a:endParaRPr lang="en-IN" dirty="0"/>
          </a:p>
        </p:txBody>
      </p:sp>
      <p:sp>
        <p:nvSpPr>
          <p:cNvPr id="8" name="Text Placeholder 7"/>
          <p:cNvSpPr>
            <a:spLocks noGrp="1"/>
          </p:cNvSpPr>
          <p:nvPr>
            <p:ph type="body" idx="1"/>
          </p:nvPr>
        </p:nvSpPr>
        <p:spPr>
          <a:xfrm>
            <a:off x="722313" y="1828801"/>
            <a:ext cx="15809076" cy="3970420"/>
          </a:xfrm>
        </p:spPr>
        <p:txBody>
          <a:bodyPr>
            <a:normAutofit/>
          </a:bodyPr>
          <a:lstStyle/>
          <a:p>
            <a:pPr algn="ctr">
              <a:buNone/>
            </a:pPr>
            <a:r>
              <a:rPr lang="en-IN" sz="4000" b="1" dirty="0" smtClean="0">
                <a:solidFill>
                  <a:srgbClr val="FF0000"/>
                </a:solidFill>
              </a:rPr>
              <a:t>         DISASTERS</a:t>
            </a:r>
          </a:p>
          <a:p>
            <a:pPr algn="ctr">
              <a:buNone/>
            </a:pPr>
            <a:endParaRPr lang="en-IN" sz="4000" b="1" dirty="0" smtClean="0">
              <a:solidFill>
                <a:srgbClr val="FF0000"/>
              </a:solidFill>
            </a:endParaRPr>
          </a:p>
          <a:p>
            <a:pPr algn="ctr">
              <a:buNone/>
            </a:pPr>
            <a:endParaRPr lang="en-IN" sz="4000" b="1" dirty="0" smtClean="0">
              <a:solidFill>
                <a:srgbClr val="FF0000"/>
              </a:solidFill>
            </a:endParaRPr>
          </a:p>
          <a:p>
            <a:pPr algn="ctr">
              <a:buNone/>
            </a:pPr>
            <a:r>
              <a:rPr lang="en-IN" sz="4000" b="1" dirty="0" smtClean="0">
                <a:solidFill>
                  <a:srgbClr val="FF0000"/>
                </a:solidFill>
              </a:rPr>
              <a:t>FORCES OF NATURE THAT CAUSE DESTRUCTION OF LIFE AND PROPERTY ON EARTH ARE CALLED NATURAL DISASTERS</a:t>
            </a:r>
          </a:p>
          <a:p>
            <a:pPr algn="ctr">
              <a:buNone/>
            </a:pPr>
            <a:endParaRPr lang="en-IN" sz="4000" b="1" dirty="0">
              <a:solidFill>
                <a:srgbClr val="FF0000"/>
              </a:solidFill>
            </a:endParaRPr>
          </a:p>
        </p:txBody>
      </p:sp>
      <p:sp>
        <p:nvSpPr>
          <p:cNvPr id="4" name="Slide Number Placeholder 3"/>
          <p:cNvSpPr>
            <a:spLocks noGrp="1"/>
          </p:cNvSpPr>
          <p:nvPr>
            <p:ph type="sldNum" idx="12"/>
          </p:nvPr>
        </p:nvSpPr>
        <p:spPr/>
        <p:txBody>
          <a:bodyPr/>
          <a:lstStyle/>
          <a:p>
            <a:pPr lvl="0"/>
            <a:fld id="{00000000-1234-1234-1234-123412341234}" type="slidenum">
              <a:rPr lang="en-US" smtClean="0"/>
              <a:pPr lvl="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IN" dirty="0" smtClean="0"/>
              <a:t>               </a:t>
            </a:r>
            <a:endParaRPr lang="en-IN" dirty="0"/>
          </a:p>
        </p:txBody>
      </p:sp>
      <p:sp>
        <p:nvSpPr>
          <p:cNvPr id="3" name="Text Placeholder 2"/>
          <p:cNvSpPr>
            <a:spLocks noGrp="1"/>
          </p:cNvSpPr>
          <p:nvPr>
            <p:ph type="body" idx="1"/>
          </p:nvPr>
        </p:nvSpPr>
        <p:spPr/>
        <p:txBody>
          <a:bodyPr>
            <a:noAutofit/>
          </a:bodyPr>
          <a:lstStyle/>
          <a:p>
            <a:pPr algn="ctr"/>
            <a:r>
              <a:rPr lang="en-IN" sz="3600" b="1" dirty="0" smtClean="0">
                <a:solidFill>
                  <a:srgbClr val="0070C0"/>
                </a:solidFill>
              </a:rPr>
              <a:t>                              </a:t>
            </a:r>
          </a:p>
          <a:p>
            <a:pPr algn="ctr"/>
            <a:endParaRPr lang="en-IN" sz="3600" b="1" dirty="0" smtClean="0">
              <a:solidFill>
                <a:srgbClr val="0070C0"/>
              </a:solidFill>
            </a:endParaRPr>
          </a:p>
          <a:p>
            <a:pPr algn="ctr"/>
            <a:endParaRPr lang="en-IN" sz="3600" b="1" dirty="0" smtClean="0">
              <a:solidFill>
                <a:srgbClr val="0070C0"/>
              </a:solidFill>
            </a:endParaRPr>
          </a:p>
          <a:p>
            <a:pPr algn="ctr"/>
            <a:endParaRPr lang="en-IN" sz="3600" b="1" dirty="0">
              <a:solidFill>
                <a:srgbClr val="0070C0"/>
              </a:solidFill>
            </a:endParaRPr>
          </a:p>
        </p:txBody>
      </p:sp>
      <p:sp>
        <p:nvSpPr>
          <p:cNvPr id="7" name="Text Placeholder 6"/>
          <p:cNvSpPr>
            <a:spLocks noGrp="1"/>
          </p:cNvSpPr>
          <p:nvPr>
            <p:ph type="body" idx="2"/>
          </p:nvPr>
        </p:nvSpPr>
        <p:spPr>
          <a:xfrm>
            <a:off x="3946359" y="577517"/>
            <a:ext cx="11983452" cy="48125"/>
          </a:xfrm>
        </p:spPr>
        <p:txBody>
          <a:bodyPr>
            <a:normAutofit fontScale="25000" lnSpcReduction="20000"/>
          </a:bodyPr>
          <a:lstStyle/>
          <a:p>
            <a:pPr algn="ctr">
              <a:buNone/>
            </a:pPr>
            <a:endParaRPr lang="en-IN" sz="3600" b="1" dirty="0">
              <a:solidFill>
                <a:srgbClr val="FF0000"/>
              </a:solidFill>
            </a:endParaRPr>
          </a:p>
        </p:txBody>
      </p:sp>
      <p:sp>
        <p:nvSpPr>
          <p:cNvPr id="8" name="Text Placeholder 7"/>
          <p:cNvSpPr>
            <a:spLocks noGrp="1"/>
          </p:cNvSpPr>
          <p:nvPr>
            <p:ph type="body" idx="3"/>
          </p:nvPr>
        </p:nvSpPr>
        <p:spPr>
          <a:xfrm>
            <a:off x="3633537" y="9889958"/>
            <a:ext cx="11694695" cy="397042"/>
          </a:xfrm>
        </p:spPr>
        <p:txBody>
          <a:bodyPr>
            <a:noAutofit/>
          </a:bodyPr>
          <a:lstStyle/>
          <a:p>
            <a:r>
              <a:rPr lang="en-IN" sz="3600" dirty="0" smtClean="0"/>
              <a:t>CHAPTER 12/KARUNAMBIGAI/SOCIAL DEPT/SNS ACADEMY</a:t>
            </a:r>
            <a:endParaRPr lang="en-IN" sz="3600" dirty="0"/>
          </a:p>
        </p:txBody>
      </p:sp>
      <p:sp>
        <p:nvSpPr>
          <p:cNvPr id="9" name="Text Placeholder 8"/>
          <p:cNvSpPr>
            <a:spLocks noGrp="1"/>
          </p:cNvSpPr>
          <p:nvPr>
            <p:ph type="body" idx="4"/>
          </p:nvPr>
        </p:nvSpPr>
        <p:spPr>
          <a:xfrm>
            <a:off x="2574758" y="2550695"/>
            <a:ext cx="13234737" cy="5799220"/>
          </a:xfrm>
        </p:spPr>
        <p:txBody>
          <a:bodyPr>
            <a:normAutofit/>
          </a:bodyPr>
          <a:lstStyle/>
          <a:p>
            <a:pPr>
              <a:buNone/>
            </a:pPr>
            <a:endParaRPr lang="en-IN" sz="3600"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pic>
        <p:nvPicPr>
          <p:cNvPr id="1026" name="Picture 2"/>
          <p:cNvPicPr>
            <a:picLocks noChangeAspect="1" noChangeArrowheads="1"/>
          </p:cNvPicPr>
          <p:nvPr/>
        </p:nvPicPr>
        <p:blipFill>
          <a:blip r:embed="rId2"/>
          <a:srcRect/>
          <a:stretch>
            <a:fillRect/>
          </a:stretch>
        </p:blipFill>
        <p:spPr bwMode="auto">
          <a:xfrm>
            <a:off x="1155032" y="1203158"/>
            <a:ext cx="15977936" cy="82792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189748"/>
            <a:ext cx="15953455" cy="6569242"/>
          </a:xfrm>
        </p:spPr>
        <p:txBody>
          <a:bodyPr>
            <a:normAutofit/>
          </a:bodyPr>
          <a:lstStyle/>
          <a:p>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endParaRPr lang="en-IN" dirty="0">
              <a:solidFill>
                <a:srgbClr val="FF0000"/>
              </a:solidFill>
            </a:endParaRPr>
          </a:p>
        </p:txBody>
      </p:sp>
      <p:sp>
        <p:nvSpPr>
          <p:cNvPr id="3" name="Text Placeholder 2"/>
          <p:cNvSpPr>
            <a:spLocks noGrp="1"/>
          </p:cNvSpPr>
          <p:nvPr>
            <p:ph type="body" idx="1"/>
          </p:nvPr>
        </p:nvSpPr>
        <p:spPr>
          <a:xfrm>
            <a:off x="4740443" y="-360948"/>
            <a:ext cx="10900610" cy="2093495"/>
          </a:xfrm>
        </p:spPr>
        <p:txBody>
          <a:bodyPr>
            <a:normAutofit/>
          </a:bodyPr>
          <a:lstStyle/>
          <a:p>
            <a:pPr marL="0" lvl="0" indent="0" algn="ctr" fontAlgn="base">
              <a:spcBef>
                <a:spcPct val="0"/>
              </a:spcBef>
              <a:spcAft>
                <a:spcPct val="0"/>
              </a:spcAft>
              <a:buClrTx/>
              <a:buSzTx/>
            </a:pPr>
            <a:endParaRPr lang="en-US" sz="3600" b="1" dirty="0" smtClean="0">
              <a:solidFill>
                <a:srgbClr val="333333"/>
              </a:solidFill>
              <a:latin typeface="Roboto"/>
              <a:cs typeface="Arial" pitchFamily="34" charset="0"/>
            </a:endParaRPr>
          </a:p>
          <a:p>
            <a:pPr marL="1600200" indent="-1371600" algn="ctr"/>
            <a:endParaRPr lang="en-IN" sz="3600" dirty="0" smtClean="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10" name="Rectangle 9"/>
          <p:cNvSpPr/>
          <p:nvPr/>
        </p:nvSpPr>
        <p:spPr>
          <a:xfrm>
            <a:off x="4186989" y="9687364"/>
            <a:ext cx="12200022" cy="307777"/>
          </a:xfrm>
          <a:prstGeom prst="rect">
            <a:avLst/>
          </a:prstGeom>
        </p:spPr>
        <p:txBody>
          <a:bodyPr wrap="square">
            <a:spAutoFit/>
          </a:bodyPr>
          <a:lstStyle/>
          <a:p>
            <a:r>
              <a:rPr lang="en-IN" dirty="0" smtClean="0"/>
              <a:t>Chapter 4/social/</a:t>
            </a:r>
            <a:r>
              <a:rPr lang="en-IN" dirty="0" err="1" smtClean="0"/>
              <a:t>karunambigai</a:t>
            </a:r>
            <a:r>
              <a:rPr lang="en-IN" dirty="0" smtClean="0"/>
              <a:t>/</a:t>
            </a:r>
            <a:r>
              <a:rPr lang="en-IN" dirty="0" err="1" smtClean="0"/>
              <a:t>Sns</a:t>
            </a:r>
            <a:r>
              <a:rPr lang="en-IN" dirty="0" smtClean="0"/>
              <a:t> Academy</a:t>
            </a:r>
            <a:endParaRPr lang="en-IN" dirty="0"/>
          </a:p>
        </p:txBody>
      </p:sp>
      <p:sp>
        <p:nvSpPr>
          <p:cNvPr id="16385" name="Rectangle 1"/>
          <p:cNvSpPr>
            <a:spLocks noChangeArrowheads="1"/>
          </p:cNvSpPr>
          <p:nvPr/>
        </p:nvSpPr>
        <p:spPr bwMode="auto">
          <a:xfrm>
            <a:off x="0" y="-1"/>
            <a:ext cx="18288000" cy="758669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4000" b="1" dirty="0" smtClean="0">
              <a:solidFill>
                <a:srgbClr val="333333"/>
              </a:solidFill>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r>
            <a:br>
              <a:rPr kumimoji="0" lang="en-US" sz="4000" b="0" i="0" u="none" strike="noStrike" cap="none" normalizeH="0" baseline="0" dirty="0" smtClean="0">
                <a:ln>
                  <a:noFill/>
                </a:ln>
                <a:solidFill>
                  <a:srgbClr val="333333"/>
                </a:solidFill>
                <a:effectLst/>
                <a:latin typeface="Roboto"/>
                <a:cs typeface="Arial" pitchFamily="34" charset="0"/>
              </a:rPr>
            </a:br>
            <a:endParaRPr kumimoji="0" lang="en-US" sz="4000" b="0"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r>
            <a:br>
              <a:rPr kumimoji="0" lang="en-US" sz="4000" b="0" i="0" u="none" strike="noStrike" cap="none" normalizeH="0" baseline="0" dirty="0" smtClean="0">
                <a:ln>
                  <a:noFill/>
                </a:ln>
                <a:solidFill>
                  <a:srgbClr val="333333"/>
                </a:solidFill>
                <a:effectLst/>
                <a:latin typeface="Roboto"/>
                <a:cs typeface="Arial" pitchFamily="34" charset="0"/>
              </a:rPr>
            </a:br>
            <a:endParaRPr kumimoji="0" lang="en-US" sz="4000" b="0"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333333"/>
              </a:solidFill>
              <a:effectLst/>
              <a:latin typeface="Roboto"/>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914400" y="1010652"/>
            <a:ext cx="17084842" cy="927634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3515" y="336885"/>
            <a:ext cx="11213431" cy="1540041"/>
          </a:xfrm>
        </p:spPr>
        <p:txBody>
          <a:bodyPr>
            <a:normAutofit/>
          </a:bodyPr>
          <a:lstStyle/>
          <a:p>
            <a:pPr algn="ctr"/>
            <a:r>
              <a:rPr lang="en-IN" sz="4000" b="1" dirty="0" smtClean="0">
                <a:solidFill>
                  <a:schemeClr val="accent2"/>
                </a:solidFill>
              </a:rPr>
              <a:t>DROUGHT</a:t>
            </a:r>
            <a:endParaRPr lang="en-IN" sz="4000" b="1" dirty="0">
              <a:solidFill>
                <a:schemeClr val="accent2"/>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5" name="Title 4"/>
          <p:cNvSpPr>
            <a:spLocks noGrp="1"/>
          </p:cNvSpPr>
          <p:nvPr>
            <p:ph type="title"/>
          </p:nvPr>
        </p:nvSpPr>
        <p:spPr>
          <a:xfrm>
            <a:off x="288759" y="2286000"/>
            <a:ext cx="17036716" cy="7267074"/>
          </a:xfrm>
        </p:spPr>
        <p:txBody>
          <a:bodyPr>
            <a:normAutofit/>
          </a:bodyPr>
          <a:lstStyle/>
          <a:p>
            <a:pPr lvl="0" eaLnBrk="0" fontAlgn="base" hangingPunct="0">
              <a:spcBef>
                <a:spcPct val="0"/>
              </a:spcBef>
              <a:spcAft>
                <a:spcPct val="0"/>
              </a:spcAft>
            </a:pPr>
            <a:r>
              <a:rPr lang="en-IN" b="0" dirty="0" smtClean="0"/>
              <a:t>A </a:t>
            </a:r>
            <a:r>
              <a:rPr lang="en-IN" dirty="0" smtClean="0"/>
              <a:t>drought</a:t>
            </a:r>
            <a:r>
              <a:rPr lang="en-IN" b="0" dirty="0" smtClean="0"/>
              <a:t> is a period of time when an area or region experiences below-normal precipitation. The lack of adequate precipitation, either rain or snow, can cause reduced soil moisture or groundwater, diminished stream flow, crop damage, and a general water shortage.</a:t>
            </a:r>
            <a:endParaRPr lang="en-IN" dirty="0"/>
          </a:p>
        </p:txBody>
      </p:sp>
      <p:pic>
        <p:nvPicPr>
          <p:cNvPr id="3074" name="Picture 2"/>
          <p:cNvPicPr>
            <a:picLocks noChangeAspect="1" noChangeArrowheads="1"/>
          </p:cNvPicPr>
          <p:nvPr/>
        </p:nvPicPr>
        <p:blipFill>
          <a:blip r:embed="rId2"/>
          <a:srcRect/>
          <a:stretch>
            <a:fillRect/>
          </a:stretch>
        </p:blipFill>
        <p:spPr bwMode="auto">
          <a:xfrm>
            <a:off x="6713622" y="4381500"/>
            <a:ext cx="10443410" cy="543626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86" y="1949116"/>
            <a:ext cx="13234319" cy="6015789"/>
          </a:xfrm>
        </p:spPr>
        <p:txBody>
          <a:bodyPr>
            <a:normAutofit/>
          </a:bodyPr>
          <a:lstStyle/>
          <a:p>
            <a:r>
              <a:rPr lang="en-IN" dirty="0" smtClean="0"/>
              <a:t>Earthquake</a:t>
            </a:r>
            <a:r>
              <a:rPr lang="en-IN" b="0" dirty="0" smtClean="0"/>
              <a:t>, any sudden shaking of the ground caused by the passage of </a:t>
            </a:r>
            <a:r>
              <a:rPr lang="en-IN" dirty="0" smtClean="0"/>
              <a:t>seismic</a:t>
            </a:r>
            <a:r>
              <a:rPr lang="en-IN" b="0" dirty="0" smtClean="0"/>
              <a:t> waves through Earth's rocks. </a:t>
            </a:r>
            <a:r>
              <a:rPr lang="en-IN" dirty="0" smtClean="0"/>
              <a:t/>
            </a:r>
            <a:br>
              <a:rPr lang="en-IN" dirty="0" smtClean="0"/>
            </a:br>
            <a:r>
              <a:rPr lang="en-IN" dirty="0" smtClean="0"/>
              <a:t/>
            </a:r>
            <a:br>
              <a:rPr lang="en-IN" dirty="0" smtClean="0"/>
            </a:br>
            <a:endParaRPr lang="en-IN" dirty="0"/>
          </a:p>
        </p:txBody>
      </p:sp>
      <p:sp>
        <p:nvSpPr>
          <p:cNvPr id="3" name="Text Placeholder 2"/>
          <p:cNvSpPr>
            <a:spLocks noGrp="1"/>
          </p:cNvSpPr>
          <p:nvPr>
            <p:ph type="body" idx="1"/>
          </p:nvPr>
        </p:nvSpPr>
        <p:spPr>
          <a:xfrm>
            <a:off x="4355432" y="288759"/>
            <a:ext cx="7531767" cy="1227220"/>
          </a:xfrm>
        </p:spPr>
        <p:txBody>
          <a:bodyPr>
            <a:normAutofit/>
          </a:bodyPr>
          <a:lstStyle/>
          <a:p>
            <a:pPr algn="ctr"/>
            <a:r>
              <a:rPr lang="en-IN" sz="3600" b="1" dirty="0" smtClean="0">
                <a:solidFill>
                  <a:srgbClr val="FF0000"/>
                </a:solidFill>
              </a:rPr>
              <a:t>EARTHQUAKE</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pic>
        <p:nvPicPr>
          <p:cNvPr id="4098" name="Picture 2"/>
          <p:cNvPicPr>
            <a:picLocks noChangeAspect="1" noChangeArrowheads="1"/>
          </p:cNvPicPr>
          <p:nvPr/>
        </p:nvPicPr>
        <p:blipFill>
          <a:blip r:embed="rId2"/>
          <a:srcRect/>
          <a:stretch>
            <a:fillRect/>
          </a:stretch>
        </p:blipFill>
        <p:spPr bwMode="auto">
          <a:xfrm>
            <a:off x="5197643" y="3248527"/>
            <a:ext cx="13090358" cy="703847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719138"/>
            <a:ext cx="17565688" cy="7026442"/>
          </a:xfrm>
        </p:spPr>
        <p:txBody>
          <a:bodyPr>
            <a:normAutofit/>
          </a:bodyPr>
          <a:lstStyle/>
          <a:p>
            <a:r>
              <a:rPr lang="en-IN" dirty="0" smtClean="0"/>
              <a:t/>
            </a:r>
            <a:br>
              <a:rPr lang="en-IN" dirty="0" smtClean="0"/>
            </a:br>
            <a:r>
              <a:rPr lang="en-IN" dirty="0" smtClean="0"/>
              <a:t/>
            </a:r>
            <a:br>
              <a:rPr lang="en-IN" dirty="0" smtClean="0"/>
            </a:br>
            <a:r>
              <a:rPr lang="en-IN" dirty="0" smtClean="0"/>
              <a:t/>
            </a:r>
            <a:br>
              <a:rPr lang="en-IN" dirty="0" smtClean="0"/>
            </a:br>
            <a:endParaRPr lang="en-IN" dirty="0"/>
          </a:p>
        </p:txBody>
      </p:sp>
      <p:sp>
        <p:nvSpPr>
          <p:cNvPr id="3" name="Text Placeholder 2"/>
          <p:cNvSpPr>
            <a:spLocks noGrp="1"/>
          </p:cNvSpPr>
          <p:nvPr>
            <p:ph type="body" idx="1"/>
          </p:nvPr>
        </p:nvSpPr>
        <p:spPr>
          <a:xfrm>
            <a:off x="3657600" y="745958"/>
            <a:ext cx="9817767" cy="1034716"/>
          </a:xfrm>
        </p:spPr>
        <p:txBody>
          <a:bodyPr>
            <a:normAutofit/>
          </a:bodyPr>
          <a:lstStyle/>
          <a:p>
            <a:pPr algn="ctr"/>
            <a:r>
              <a:rPr lang="en-IN" sz="3600" b="1" dirty="0" smtClean="0">
                <a:solidFill>
                  <a:srgbClr val="FF0000"/>
                </a:solidFill>
              </a:rPr>
              <a:t>CYCLONES</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pic>
        <p:nvPicPr>
          <p:cNvPr id="5122" name="Picture 2"/>
          <p:cNvPicPr>
            <a:picLocks noChangeAspect="1" noChangeArrowheads="1"/>
          </p:cNvPicPr>
          <p:nvPr/>
        </p:nvPicPr>
        <p:blipFill>
          <a:blip r:embed="rId2"/>
          <a:srcRect/>
          <a:stretch>
            <a:fillRect/>
          </a:stretch>
        </p:blipFill>
        <p:spPr bwMode="auto">
          <a:xfrm>
            <a:off x="6689558" y="5053263"/>
            <a:ext cx="10780295" cy="4884821"/>
          </a:xfrm>
          <a:prstGeom prst="rect">
            <a:avLst/>
          </a:prstGeom>
          <a:noFill/>
          <a:ln w="9525">
            <a:noFill/>
            <a:miter lim="800000"/>
            <a:headEnd/>
            <a:tailEnd/>
          </a:ln>
          <a:effectLst/>
        </p:spPr>
      </p:pic>
      <p:sp>
        <p:nvSpPr>
          <p:cNvPr id="6" name="Rectangle 5"/>
          <p:cNvSpPr/>
          <p:nvPr/>
        </p:nvSpPr>
        <p:spPr>
          <a:xfrm>
            <a:off x="1179095" y="2454441"/>
            <a:ext cx="12536905" cy="2862322"/>
          </a:xfrm>
          <a:prstGeom prst="rect">
            <a:avLst/>
          </a:prstGeom>
        </p:spPr>
        <p:txBody>
          <a:bodyPr wrap="square">
            <a:spAutoFit/>
          </a:bodyPr>
          <a:lstStyle/>
          <a:p>
            <a:r>
              <a:rPr lang="en-IN" sz="3600" b="1" dirty="0" smtClean="0"/>
              <a:t>Cyclones</a:t>
            </a:r>
            <a:r>
              <a:rPr lang="en-IN" sz="3600" dirty="0" smtClean="0"/>
              <a:t> are centred on areas of low atmospheric pressure, usually over warm ocean waters near the equator. The warm moist air over the ocean rises from the surface in the upward direction, resulting in the formation of the low-pressure zone over the surface.</a:t>
            </a:r>
            <a:endParaRPr lang="en-IN"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22295" y="-481264"/>
            <a:ext cx="9577136" cy="2189747"/>
          </a:xfrm>
        </p:spPr>
        <p:txBody>
          <a:bodyPr>
            <a:normAutofit/>
          </a:bodyPr>
          <a:lstStyle/>
          <a:p>
            <a:pPr algn="ctr"/>
            <a:r>
              <a:rPr lang="en-IN" sz="3600" b="1" dirty="0" smtClean="0">
                <a:solidFill>
                  <a:srgbClr val="FF0000"/>
                </a:solidFill>
              </a:rPr>
              <a:t>PREVENTION OF FLOODS</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
        <p:nvSpPr>
          <p:cNvPr id="6" name="Rectangle 5"/>
          <p:cNvSpPr/>
          <p:nvPr/>
        </p:nvSpPr>
        <p:spPr>
          <a:xfrm>
            <a:off x="1443789" y="2093496"/>
            <a:ext cx="15111664" cy="6740307"/>
          </a:xfrm>
          <a:prstGeom prst="rect">
            <a:avLst/>
          </a:prstGeom>
        </p:spPr>
        <p:txBody>
          <a:bodyPr wrap="square">
            <a:spAutoFit/>
          </a:bodyPr>
          <a:lstStyle/>
          <a:p>
            <a:pPr>
              <a:buFont typeface="Wingdings" pitchFamily="2" charset="2"/>
              <a:buChar char="v"/>
            </a:pPr>
            <a:r>
              <a:rPr lang="en-IN" sz="3600" dirty="0" smtClean="0"/>
              <a:t>Introduce better flood warning systems. </a:t>
            </a:r>
          </a:p>
          <a:p>
            <a:endParaRPr lang="en-IN" sz="3600" dirty="0" smtClean="0"/>
          </a:p>
          <a:p>
            <a:pPr>
              <a:buFont typeface="Wingdings" pitchFamily="2" charset="2"/>
              <a:buChar char="v"/>
            </a:pPr>
            <a:r>
              <a:rPr lang="en-IN" sz="3600" dirty="0" smtClean="0"/>
              <a:t>Modify homes and businesses to help them withstand floods.</a:t>
            </a:r>
          </a:p>
          <a:p>
            <a:endParaRPr lang="en-IN" sz="3600" dirty="0" smtClean="0"/>
          </a:p>
          <a:p>
            <a:pPr>
              <a:buFont typeface="Wingdings" pitchFamily="2" charset="2"/>
              <a:buChar char="v"/>
            </a:pPr>
            <a:r>
              <a:rPr lang="en-IN" sz="3600" dirty="0" smtClean="0"/>
              <a:t>Construct buildings above flood levels.</a:t>
            </a:r>
          </a:p>
          <a:p>
            <a:endParaRPr lang="en-IN" sz="3600" dirty="0" smtClean="0"/>
          </a:p>
          <a:p>
            <a:pPr>
              <a:buFont typeface="Wingdings" pitchFamily="2" charset="2"/>
              <a:buChar char="v"/>
            </a:pPr>
            <a:r>
              <a:rPr lang="en-IN" sz="3600" dirty="0" smtClean="0"/>
              <a:t>Tackle climate change.</a:t>
            </a:r>
          </a:p>
          <a:p>
            <a:endParaRPr lang="en-IN" sz="3600" dirty="0" smtClean="0"/>
          </a:p>
          <a:p>
            <a:pPr>
              <a:buFont typeface="Wingdings" pitchFamily="2" charset="2"/>
              <a:buChar char="v"/>
            </a:pPr>
            <a:r>
              <a:rPr lang="en-IN" sz="3600" dirty="0" smtClean="0"/>
              <a:t>Increase spending on flood defences.</a:t>
            </a:r>
          </a:p>
          <a:p>
            <a:pPr>
              <a:buFont typeface="Wingdings" pitchFamily="2" charset="2"/>
              <a:buChar char="v"/>
            </a:pPr>
            <a:endParaRPr lang="en-IN" sz="3600" dirty="0" smtClean="0"/>
          </a:p>
          <a:p>
            <a:r>
              <a:rPr lang="en-IN" sz="3600" dirty="0" smtClean="0"/>
              <a:t> </a:t>
            </a:r>
          </a:p>
          <a:p>
            <a:pPr>
              <a:buFont typeface="Wingdings" pitchFamily="2" charset="2"/>
              <a:buChar char="v"/>
            </a:pPr>
            <a:r>
              <a:rPr lang="en-IN" sz="3600" dirty="0" smtClean="0"/>
              <a:t>Protect wetlands and introduce plant trees strategically.</a:t>
            </a:r>
            <a:endParaRPr lang="en-IN" sz="3600" dirty="0"/>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TotalTime>
  <Words>123</Words>
  <Application>Microsoft Office PowerPoint</Application>
  <PresentationFormat>Custom</PresentationFormat>
  <Paragraphs>89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Theme</vt:lpstr>
      <vt:lpstr>Slide 1</vt:lpstr>
      <vt:lpstr>CONTENTS:  DISASTERS       TYPES OF DISASTERS                     1.NATURAL DISASTERS                         FLOODS                         DROUGHTS                         EARTHQUAKES                         CYCLONES                     2.MAN-MADE DISASTERS     PREVENTION AND SAFETY MEASURES                                </vt:lpstr>
      <vt:lpstr>  </vt:lpstr>
      <vt:lpstr>               </vt:lpstr>
      <vt:lpstr>     </vt:lpstr>
      <vt:lpstr>A drought is a period of time when an area or region experiences below-normal precipitation. The lack of adequate precipitation, either rain or snow, can cause reduced soil moisture or groundwater, diminished stream flow, crop damage, and a general water shortage.</vt:lpstr>
      <vt:lpstr>Earthquake, any sudden shaking of the ground caused by the passage of seismic waves through Earth's rocks.   </vt:lpstr>
      <vt:lpstr>   </vt:lpstr>
      <vt:lpstr>Slide 9</vt:lpstr>
      <vt:lpstr>PREVENTION OF DROUGHT             </vt:lpstr>
      <vt:lpstr>Check yourself and others for injuries.  Check water, gas, and electric lines for damage.   Turn on the radio.   Stay out of damaged buildings.  Be careful around broken glass and debris.   Be careful of chimneys (they may fall on you). Stay away from beaches.  Stay away from damaged areas.  </vt:lpstr>
      <vt:lpstr>.</vt:lpstr>
      <vt:lpstr>PREVENTION OF CYCLONES</vt:lpstr>
      <vt:lpstr> </vt:lpstr>
      <vt:lpstr>Hurricanes are dangerous and can cause major damage because of storm surge, wind damage, and flooding..</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welcome1</cp:lastModifiedBy>
  <cp:revision>74</cp:revision>
  <dcterms:created xsi:type="dcterms:W3CDTF">2006-08-16T00:00:00Z</dcterms:created>
  <dcterms:modified xsi:type="dcterms:W3CDTF">2020-10-09T04:16:32Z</dcterms:modified>
</cp:coreProperties>
</file>